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69181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6429">
          <p15:clr>
            <a:srgbClr val="A4A3A4"/>
          </p15:clr>
        </p15:guide>
        <p15:guide id="3" pos="3368">
          <p15:clr>
            <a:srgbClr val="A4A3A4"/>
          </p15:clr>
        </p15:guide>
        <p15:guide id="4" pos="328">
          <p15:clr>
            <a:srgbClr val="A4A3A4"/>
          </p15:clr>
        </p15:guide>
        <p15:guide id="5" orient="horz" pos="4286">
          <p15:clr>
            <a:srgbClr val="A4A3A4"/>
          </p15:clr>
        </p15:guide>
        <p15:guide id="6" orient="horz" pos="612">
          <p15:clr>
            <a:srgbClr val="A4A3A4"/>
          </p15:clr>
        </p15:guide>
        <p15:guide id="7" pos="1326">
          <p15:clr>
            <a:srgbClr val="A4A3A4"/>
          </p15:clr>
        </p15:guide>
        <p15:guide id="8" orient="horz" pos="998">
          <p15:clr>
            <a:srgbClr val="A4A3A4"/>
          </p15:clr>
        </p15:guide>
        <p15:guide id="9" pos="472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sfSaryvlykWyvemtVJ6bKxd4F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500" y="90"/>
      </p:cViewPr>
      <p:guideLst>
        <p:guide orient="horz" pos="2381"/>
        <p:guide pos="6429"/>
        <p:guide pos="3368"/>
        <p:guide pos="328"/>
        <p:guide orient="horz" pos="4286"/>
        <p:guide orient="horz" pos="612"/>
        <p:guide pos="1326"/>
        <p:guide orient="horz" pos="998"/>
        <p:guide pos="4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Rotunno" userId="cc7a48e0-46b3-402d-b50f-76fbdb103033" providerId="ADAL" clId="{2A82BA37-C96A-4554-AABB-5791B9163782}"/>
    <pc:docChg chg="modSld">
      <pc:chgData name="Marco Rotunno" userId="cc7a48e0-46b3-402d-b50f-76fbdb103033" providerId="ADAL" clId="{2A82BA37-C96A-4554-AABB-5791B9163782}" dt="2022-03-22T10:09:49.772" v="11" actId="20577"/>
      <pc:docMkLst>
        <pc:docMk/>
      </pc:docMkLst>
      <pc:sldChg chg="modSp mod">
        <pc:chgData name="Marco Rotunno" userId="cc7a48e0-46b3-402d-b50f-76fbdb103033" providerId="ADAL" clId="{2A82BA37-C96A-4554-AABB-5791B9163782}" dt="2022-03-22T10:09:49.772" v="11" actId="20577"/>
        <pc:sldMkLst>
          <pc:docMk/>
          <pc:sldMk cId="0" sldId="261"/>
        </pc:sldMkLst>
        <pc:spChg chg="mod">
          <ac:chgData name="Marco Rotunno" userId="cc7a48e0-46b3-402d-b50f-76fbdb103033" providerId="ADAL" clId="{2A82BA37-C96A-4554-AABB-5791B9163782}" dt="2022-03-22T10:09:49.772" v="11" actId="20577"/>
          <ac:spMkLst>
            <pc:docMk/>
            <pc:sldMk cId="0" sldId="261"/>
            <ac:spMk id="143" creationId="{00000000-0000-0000-0000-000000000000}"/>
          </ac:spMkLst>
        </pc:spChg>
      </pc:sldChg>
      <pc:sldChg chg="modSp mod">
        <pc:chgData name="Marco Rotunno" userId="cc7a48e0-46b3-402d-b50f-76fbdb103033" providerId="ADAL" clId="{2A82BA37-C96A-4554-AABB-5791B9163782}" dt="2022-03-22T09:34:09.007" v="3" actId="20577"/>
        <pc:sldMkLst>
          <pc:docMk/>
          <pc:sldMk cId="0" sldId="277"/>
        </pc:sldMkLst>
        <pc:spChg chg="mod">
          <ac:chgData name="Marco Rotunno" userId="cc7a48e0-46b3-402d-b50f-76fbdb103033" providerId="ADAL" clId="{2A82BA37-C96A-4554-AABB-5791B9163782}" dt="2022-03-22T09:34:09.007" v="3" actId="20577"/>
          <ac:spMkLst>
            <pc:docMk/>
            <pc:sldMk cId="0" sldId="277"/>
            <ac:spMk id="27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e211c4ab3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1e211c4ab3_1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1200"/>
              <a:buFont typeface="Calibri"/>
              <a:buNone/>
            </a:pPr>
            <a:r>
              <a:rPr lang="en-GB" sz="12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Activity 1A and B: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11e211c4ab3_1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Elena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Marco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e0a64585f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1e0a64585f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11e0a64585f_1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e0a64585f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1e0a64585f_1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1e0a64585f_1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be2d9667afca91d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7be2d9667afca91d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7be2d9667afca91d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e0a64585f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11e0a64585f_1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11e0a64585f_1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e0a64585f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11e0a64585f_1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11e0a64585f_1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be2d9667afca91d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7be2d9667afca91d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7be2d9667afca91d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be2d9667afca91d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be2d9667afca91d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7be2d9667afca91d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e0a64585f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11e0a64585f_1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Elena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11e0a64585f_1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Please adapt this slide to the session.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e0a64585f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11e0a64585f_1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Elena</a:t>
            </a:r>
            <a:endParaRPr/>
          </a:p>
        </p:txBody>
      </p:sp>
      <p:sp>
        <p:nvSpPr>
          <p:cNvPr id="257" name="Google Shape;257;g11e0a64585f_1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be2d9667afca91d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7be2d9667afca91d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Elena</a:t>
            </a:r>
            <a:endParaRPr/>
          </a:p>
        </p:txBody>
      </p:sp>
      <p:sp>
        <p:nvSpPr>
          <p:cNvPr id="264" name="Google Shape;264;g7be2d9667afca91d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1e0a64585f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11e0a64585f_1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Marco</a:t>
            </a:r>
            <a:endParaRPr/>
          </a:p>
        </p:txBody>
      </p:sp>
      <p:sp>
        <p:nvSpPr>
          <p:cNvPr id="271" name="Google Shape;271;g11e0a64585f_1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e211c4ab3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1e211c4ab3_1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Alisa</a:t>
            </a:r>
            <a:endParaRPr/>
          </a:p>
        </p:txBody>
      </p:sp>
      <p:sp>
        <p:nvSpPr>
          <p:cNvPr id="278" name="Google Shape;278;g11e211c4ab3_1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e211c4ab3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1e211c4ab3_1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Alisa</a:t>
            </a:r>
            <a:endParaRPr/>
          </a:p>
        </p:txBody>
      </p:sp>
      <p:sp>
        <p:nvSpPr>
          <p:cNvPr id="286" name="Google Shape;286;g11e211c4ab3_1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1e0a64585f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11e0a64585f_1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Marco</a:t>
            </a:r>
            <a:endParaRPr/>
          </a:p>
        </p:txBody>
      </p:sp>
      <p:sp>
        <p:nvSpPr>
          <p:cNvPr id="293" name="Google Shape;293;g11e0a64585f_1_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Marco, Elena</a:t>
            </a:r>
            <a:endParaRPr/>
          </a:p>
        </p:txBody>
      </p:sp>
      <p:sp>
        <p:nvSpPr>
          <p:cNvPr id="299" name="Google Shape;29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Elena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Elena</a:t>
            </a:r>
            <a:endParaRPr/>
          </a:p>
        </p:txBody>
      </p:sp>
      <p:sp>
        <p:nvSpPr>
          <p:cNvPr id="126" name="Google Shape;12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e211c4ab3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1e211c4ab3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Marco</a:t>
            </a:r>
            <a:endParaRPr/>
          </a:p>
        </p:txBody>
      </p:sp>
      <p:sp>
        <p:nvSpPr>
          <p:cNvPr id="133" name="Google Shape;133;g11e211c4ab3_1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Elena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1200"/>
              <a:buFont typeface="Calibri"/>
              <a:buNone/>
            </a:pPr>
            <a:r>
              <a:rPr lang="en-GB">
                <a:solidFill>
                  <a:srgbClr val="545456"/>
                </a:solidFill>
              </a:rPr>
              <a:t>Elena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Elena</a:t>
            </a:r>
            <a:endParaRPr/>
          </a:p>
        </p:txBody>
      </p:sp>
      <p:sp>
        <p:nvSpPr>
          <p:cNvPr id="158" name="Google Shape;15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be2d9667afca91d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7be2d9667afca91d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Elena</a:t>
            </a:r>
            <a:endParaRPr/>
          </a:p>
        </p:txBody>
      </p:sp>
      <p:sp>
        <p:nvSpPr>
          <p:cNvPr id="165" name="Google Shape;165;g7be2d9667afca91d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g"/><Relationship Id="rId9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CCM - TItle - Report - Blue">
  <p:cSld name="CCCM - TItle - Report - Blu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8"/>
          <p:cNvSpPr/>
          <p:nvPr/>
        </p:nvSpPr>
        <p:spPr>
          <a:xfrm>
            <a:off x="1" y="1"/>
            <a:ext cx="8154218" cy="7565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53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38"/>
          <p:cNvSpPr txBox="1">
            <a:spLocks noGrp="1"/>
          </p:cNvSpPr>
          <p:nvPr>
            <p:ph type="ctrTitle"/>
          </p:nvPr>
        </p:nvSpPr>
        <p:spPr>
          <a:xfrm>
            <a:off x="496738" y="3428812"/>
            <a:ext cx="6505352" cy="200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ubTitle" idx="1"/>
          </p:nvPr>
        </p:nvSpPr>
        <p:spPr>
          <a:xfrm>
            <a:off x="496738" y="5511343"/>
            <a:ext cx="6505352" cy="71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rgbClr val="A5CFEC"/>
              </a:buClr>
              <a:buSzPts val="2000"/>
              <a:buNone/>
              <a:defRPr sz="2000">
                <a:solidFill>
                  <a:srgbClr val="A5CFEC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8"/>
          <p:cNvSpPr txBox="1"/>
          <p:nvPr/>
        </p:nvSpPr>
        <p:spPr>
          <a:xfrm>
            <a:off x="8649379" y="4978840"/>
            <a:ext cx="198207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www.globalcccmcluster.org</a:t>
            </a:r>
            <a:endParaRPr/>
          </a:p>
        </p:txBody>
      </p:sp>
      <p:sp>
        <p:nvSpPr>
          <p:cNvPr id="16" name="Google Shape;16;p38"/>
          <p:cNvSpPr txBox="1"/>
          <p:nvPr/>
        </p:nvSpPr>
        <p:spPr>
          <a:xfrm>
            <a:off x="8649379" y="5308552"/>
            <a:ext cx="198207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globalsupport@cccmcluster.org</a:t>
            </a:r>
            <a:endParaRPr/>
          </a:p>
        </p:txBody>
      </p:sp>
      <p:sp>
        <p:nvSpPr>
          <p:cNvPr id="17" name="Google Shape;17;p38"/>
          <p:cNvSpPr txBox="1"/>
          <p:nvPr/>
        </p:nvSpPr>
        <p:spPr>
          <a:xfrm>
            <a:off x="8649379" y="5638264"/>
            <a:ext cx="198207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r>
              <a:rPr lang="en-GB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@CCCMCluster</a:t>
            </a:r>
            <a:endParaRPr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Google Shape;18;p38"/>
          <p:cNvSpPr txBox="1"/>
          <p:nvPr/>
        </p:nvSpPr>
        <p:spPr>
          <a:xfrm>
            <a:off x="8649379" y="5967975"/>
            <a:ext cx="198207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r>
              <a:rPr lang="en-GB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GlobalCCCMCluster</a:t>
            </a:r>
            <a:endParaRPr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9" name="Google Shape;19;p38"/>
          <p:cNvCxnSpPr/>
          <p:nvPr/>
        </p:nvCxnSpPr>
        <p:spPr>
          <a:xfrm>
            <a:off x="593378" y="4715941"/>
            <a:ext cx="160880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38"/>
          <p:cNvSpPr txBox="1"/>
          <p:nvPr/>
        </p:nvSpPr>
        <p:spPr>
          <a:xfrm>
            <a:off x="496738" y="323453"/>
            <a:ext cx="215600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WWW.GLOBALCCCMCLUSTER.ORG</a:t>
            </a:r>
            <a:endParaRPr/>
          </a:p>
        </p:txBody>
      </p:sp>
      <p:sp>
        <p:nvSpPr>
          <p:cNvPr id="21" name="Google Shape;21;p38"/>
          <p:cNvSpPr txBox="1">
            <a:spLocks noGrp="1"/>
          </p:cNvSpPr>
          <p:nvPr>
            <p:ph type="body" idx="2"/>
          </p:nvPr>
        </p:nvSpPr>
        <p:spPr>
          <a:xfrm>
            <a:off x="496888" y="6759860"/>
            <a:ext cx="2155825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95275" algn="just"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>
                <a:solidFill>
                  <a:schemeClr val="lt1"/>
                </a:solidFill>
              </a:defRPr>
            </a:lvl2pPr>
            <a:lvl3pPr marL="1371600" lvl="2" indent="-292100" algn="just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>
                <a:solidFill>
                  <a:schemeClr val="lt1"/>
                </a:solidFill>
              </a:defRPr>
            </a:lvl3pPr>
            <a:lvl4pPr marL="1828800" lvl="3" indent="-285750" algn="just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Char char="–"/>
              <a:defRPr sz="900">
                <a:solidFill>
                  <a:schemeClr val="lt1"/>
                </a:solidFill>
              </a:defRPr>
            </a:lvl4pPr>
            <a:lvl5pPr marL="2286000" lvl="4" indent="-285750" algn="just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Char char="»"/>
              <a:defRPr sz="9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38" descr="Image result for unhcr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0273" y="6665415"/>
            <a:ext cx="628223" cy="62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8" descr="Image result for iom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4378" y="6664066"/>
            <a:ext cx="589459" cy="6358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24;p38"/>
          <p:cNvGrpSpPr/>
          <p:nvPr/>
        </p:nvGrpSpPr>
        <p:grpSpPr>
          <a:xfrm>
            <a:off x="8384341" y="4795519"/>
            <a:ext cx="1958613" cy="1637997"/>
            <a:chOff x="8384341" y="4715941"/>
            <a:chExt cx="1608808" cy="1717576"/>
          </a:xfrm>
        </p:grpSpPr>
        <p:cxnSp>
          <p:nvCxnSpPr>
            <p:cNvPr id="25" name="Google Shape;25;p38"/>
            <p:cNvCxnSpPr/>
            <p:nvPr/>
          </p:nvCxnSpPr>
          <p:spPr>
            <a:xfrm>
              <a:off x="8384341" y="4715941"/>
              <a:ext cx="1608808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38"/>
            <p:cNvCxnSpPr/>
            <p:nvPr/>
          </p:nvCxnSpPr>
          <p:spPr>
            <a:xfrm>
              <a:off x="8384341" y="6433517"/>
              <a:ext cx="1608808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7" name="Google Shape;27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4015" y="323453"/>
            <a:ext cx="1788939" cy="121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61403" y="5360826"/>
            <a:ext cx="150517" cy="15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54984" y="5032197"/>
            <a:ext cx="163355" cy="16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8"/>
          <p:cNvPicPr preferRelativeResize="0"/>
          <p:nvPr/>
        </p:nvPicPr>
        <p:blipFill rotWithShape="1">
          <a:blip r:embed="rId7">
            <a:alphaModFix/>
          </a:blip>
          <a:srcRect l="8087" t="6184" r="10945" b="17614"/>
          <a:stretch/>
        </p:blipFill>
        <p:spPr>
          <a:xfrm>
            <a:off x="8464654" y="5675954"/>
            <a:ext cx="144015" cy="13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57260" y="6013397"/>
            <a:ext cx="158804" cy="158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CCM - Slide - Tex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>
            <a:spLocks noGrp="1"/>
          </p:cNvSpPr>
          <p:nvPr>
            <p:ph type="title"/>
          </p:nvPr>
        </p:nvSpPr>
        <p:spPr>
          <a:xfrm>
            <a:off x="438111" y="446067"/>
            <a:ext cx="9876347" cy="79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body" idx="1"/>
          </p:nvPr>
        </p:nvSpPr>
        <p:spPr>
          <a:xfrm>
            <a:off x="438111" y="1319198"/>
            <a:ext cx="9876347" cy="54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marL="914400" lvl="1" indent="-40640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marL="1371600" lvl="2" indent="-38100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5560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/>
          <p:nvPr/>
        </p:nvSpPr>
        <p:spPr>
          <a:xfrm>
            <a:off x="233338" y="64364"/>
            <a:ext cx="10458476" cy="7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53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Google Shape;36;p39"/>
          <p:cNvSpPr/>
          <p:nvPr/>
        </p:nvSpPr>
        <p:spPr>
          <a:xfrm>
            <a:off x="2" y="64364"/>
            <a:ext cx="145700" cy="7128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53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" name="Google Shape;37;p39" descr="Displaying CCCM letterhead A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0759" y="6993513"/>
            <a:ext cx="3473699" cy="37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9" descr="Displaying CCCM letterhead A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4457" y="6993513"/>
            <a:ext cx="404681" cy="37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9" descr="Displaying CCCM letterhead A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6993513"/>
            <a:ext cx="6840758" cy="37398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9"/>
          <p:cNvSpPr/>
          <p:nvPr/>
        </p:nvSpPr>
        <p:spPr>
          <a:xfrm>
            <a:off x="377354" y="7092205"/>
            <a:ext cx="288032" cy="28803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0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CCM - Title - Photo Light">
  <p:cSld name="CCCM - Title - Photo Light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>
            <a:spLocks noGrp="1"/>
          </p:cNvSpPr>
          <p:nvPr>
            <p:ph type="pic" idx="2"/>
          </p:nvPr>
        </p:nvSpPr>
        <p:spPr>
          <a:xfrm>
            <a:off x="0" y="-1"/>
            <a:ext cx="10691813" cy="7559675"/>
          </a:xfrm>
          <a:prstGeom prst="rect">
            <a:avLst/>
          </a:prstGeom>
          <a:noFill/>
          <a:ln>
            <a:noFill/>
          </a:ln>
        </p:spPr>
      </p:sp>
      <p:pic>
        <p:nvPicPr>
          <p:cNvPr id="44" name="Google Shape;44;p41"/>
          <p:cNvPicPr preferRelativeResize="0"/>
          <p:nvPr/>
        </p:nvPicPr>
        <p:blipFill rotWithShape="1">
          <a:blip r:embed="rId2">
            <a:alphaModFix/>
          </a:blip>
          <a:srcRect b="15818"/>
          <a:stretch/>
        </p:blipFill>
        <p:spPr>
          <a:xfrm>
            <a:off x="6210002" y="323453"/>
            <a:ext cx="4248564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1"/>
          <p:cNvSpPr txBox="1">
            <a:spLocks noGrp="1"/>
          </p:cNvSpPr>
          <p:nvPr>
            <p:ph type="ctrTitle"/>
          </p:nvPr>
        </p:nvSpPr>
        <p:spPr>
          <a:xfrm>
            <a:off x="0" y="4355901"/>
            <a:ext cx="10691813" cy="1190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36000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 sz="4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subTitle" idx="1"/>
          </p:nvPr>
        </p:nvSpPr>
        <p:spPr>
          <a:xfrm>
            <a:off x="3208347" y="5864036"/>
            <a:ext cx="7484269" cy="71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360000" bIns="45700" anchor="ctr" anchorCtr="0">
            <a:no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7" name="Google Shape;4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002" y="323453"/>
            <a:ext cx="4210944" cy="136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CCM - Title Slide - Presentation" type="title">
  <p:cSld name="TITLE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2"/>
          <p:cNvSpPr/>
          <p:nvPr/>
        </p:nvSpPr>
        <p:spPr>
          <a:xfrm>
            <a:off x="803" y="0"/>
            <a:ext cx="1069181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360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53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Google Shape;50;p42"/>
          <p:cNvSpPr txBox="1">
            <a:spLocks noGrp="1"/>
          </p:cNvSpPr>
          <p:nvPr>
            <p:ph type="ctrTitle"/>
          </p:nvPr>
        </p:nvSpPr>
        <p:spPr>
          <a:xfrm>
            <a:off x="0" y="4355901"/>
            <a:ext cx="10691813" cy="11906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36000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  <a:defRPr sz="4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subTitle" idx="1"/>
          </p:nvPr>
        </p:nvSpPr>
        <p:spPr>
          <a:xfrm>
            <a:off x="3208347" y="5864036"/>
            <a:ext cx="7484269" cy="71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360000" bIns="45700" anchor="ctr" anchorCtr="0">
            <a:no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2" name="Google Shape;52;p42"/>
          <p:cNvPicPr preferRelativeResize="0"/>
          <p:nvPr/>
        </p:nvPicPr>
        <p:blipFill rotWithShape="1">
          <a:blip r:embed="rId2">
            <a:alphaModFix/>
          </a:blip>
          <a:srcRect b="15818"/>
          <a:stretch/>
        </p:blipFill>
        <p:spPr>
          <a:xfrm>
            <a:off x="6210002" y="323453"/>
            <a:ext cx="4248564" cy="13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CCM - Title - Photo Dark">
  <p:cSld name="CCCM - Title - Photo Dark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3"/>
          <p:cNvSpPr>
            <a:spLocks noGrp="1"/>
          </p:cNvSpPr>
          <p:nvPr>
            <p:ph type="pic" idx="2"/>
          </p:nvPr>
        </p:nvSpPr>
        <p:spPr>
          <a:xfrm>
            <a:off x="0" y="-1"/>
            <a:ext cx="10691813" cy="7559675"/>
          </a:xfrm>
          <a:prstGeom prst="rect">
            <a:avLst/>
          </a:prstGeom>
          <a:noFill/>
          <a:ln>
            <a:noFill/>
          </a:ln>
        </p:spPr>
      </p:sp>
      <p:pic>
        <p:nvPicPr>
          <p:cNvPr id="55" name="Google Shape;55;p43"/>
          <p:cNvPicPr preferRelativeResize="0"/>
          <p:nvPr/>
        </p:nvPicPr>
        <p:blipFill rotWithShape="1">
          <a:blip r:embed="rId2">
            <a:alphaModFix/>
          </a:blip>
          <a:srcRect b="15818"/>
          <a:stretch/>
        </p:blipFill>
        <p:spPr>
          <a:xfrm>
            <a:off x="6210002" y="323453"/>
            <a:ext cx="4248564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3"/>
          <p:cNvSpPr txBox="1">
            <a:spLocks noGrp="1"/>
          </p:cNvSpPr>
          <p:nvPr>
            <p:ph type="ctrTitle"/>
          </p:nvPr>
        </p:nvSpPr>
        <p:spPr>
          <a:xfrm>
            <a:off x="0" y="4355901"/>
            <a:ext cx="10691813" cy="11906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36000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  <a:defRPr sz="4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ubTitle" idx="1"/>
          </p:nvPr>
        </p:nvSpPr>
        <p:spPr>
          <a:xfrm>
            <a:off x="3208347" y="5864036"/>
            <a:ext cx="7484269" cy="71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360000" bIns="45700" anchor="ctr" anchorCtr="0">
            <a:no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8" name="Google Shape;58;p43"/>
          <p:cNvPicPr preferRelativeResize="0"/>
          <p:nvPr/>
        </p:nvPicPr>
        <p:blipFill rotWithShape="1">
          <a:blip r:embed="rId2">
            <a:alphaModFix/>
          </a:blip>
          <a:srcRect b="15818"/>
          <a:stretch/>
        </p:blipFill>
        <p:spPr>
          <a:xfrm>
            <a:off x="6362402" y="475853"/>
            <a:ext cx="4248564" cy="13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CCM - Title - Report - Photo">
  <p:cSld name="CCCM - Title - Report - Phot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735" y="-1"/>
            <a:ext cx="816895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4"/>
          <p:cNvSpPr txBox="1">
            <a:spLocks noGrp="1"/>
          </p:cNvSpPr>
          <p:nvPr>
            <p:ph type="ctrTitle"/>
          </p:nvPr>
        </p:nvSpPr>
        <p:spPr>
          <a:xfrm>
            <a:off x="496738" y="3428812"/>
            <a:ext cx="6505352" cy="200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subTitle" idx="1"/>
          </p:nvPr>
        </p:nvSpPr>
        <p:spPr>
          <a:xfrm>
            <a:off x="496738" y="5511343"/>
            <a:ext cx="6505352" cy="71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rgbClr val="A5CFEC"/>
              </a:buClr>
              <a:buSzPts val="2000"/>
              <a:buNone/>
              <a:defRPr sz="2000">
                <a:solidFill>
                  <a:srgbClr val="A5CFEC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63" name="Google Shape;63;p44"/>
          <p:cNvCxnSpPr/>
          <p:nvPr/>
        </p:nvCxnSpPr>
        <p:spPr>
          <a:xfrm>
            <a:off x="593378" y="4715941"/>
            <a:ext cx="160880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44"/>
          <p:cNvSpPr txBox="1"/>
          <p:nvPr/>
        </p:nvSpPr>
        <p:spPr>
          <a:xfrm>
            <a:off x="496738" y="323453"/>
            <a:ext cx="215600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WWW.GLOBALCCCMCLUSTER.ORG</a:t>
            </a:r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body" idx="2"/>
          </p:nvPr>
        </p:nvSpPr>
        <p:spPr>
          <a:xfrm>
            <a:off x="496888" y="6759860"/>
            <a:ext cx="2155825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95275" algn="just"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>
                <a:solidFill>
                  <a:schemeClr val="lt1"/>
                </a:solidFill>
              </a:defRPr>
            </a:lvl2pPr>
            <a:lvl3pPr marL="1371600" lvl="2" indent="-292100" algn="just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>
                <a:solidFill>
                  <a:schemeClr val="lt1"/>
                </a:solidFill>
              </a:defRPr>
            </a:lvl3pPr>
            <a:lvl4pPr marL="1828800" lvl="3" indent="-285750" algn="just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Char char="–"/>
              <a:defRPr sz="900">
                <a:solidFill>
                  <a:schemeClr val="lt1"/>
                </a:solidFill>
              </a:defRPr>
            </a:lvl4pPr>
            <a:lvl5pPr marL="2286000" lvl="4" indent="-285750" algn="just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Char char="»"/>
              <a:defRPr sz="9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/>
          <p:nvPr/>
        </p:nvSpPr>
        <p:spPr>
          <a:xfrm>
            <a:off x="8649379" y="4978840"/>
            <a:ext cx="198207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www.globalcccmcluster.org</a:t>
            </a:r>
            <a:endParaRPr/>
          </a:p>
        </p:txBody>
      </p:sp>
      <p:sp>
        <p:nvSpPr>
          <p:cNvPr id="67" name="Google Shape;67;p44"/>
          <p:cNvSpPr txBox="1"/>
          <p:nvPr/>
        </p:nvSpPr>
        <p:spPr>
          <a:xfrm>
            <a:off x="8649379" y="5308552"/>
            <a:ext cx="198207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gobalsupport@cccmcluster.org</a:t>
            </a:r>
            <a:endParaRPr/>
          </a:p>
        </p:txBody>
      </p:sp>
      <p:sp>
        <p:nvSpPr>
          <p:cNvPr id="68" name="Google Shape;68;p44"/>
          <p:cNvSpPr txBox="1"/>
          <p:nvPr/>
        </p:nvSpPr>
        <p:spPr>
          <a:xfrm>
            <a:off x="8649379" y="5638264"/>
            <a:ext cx="198207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r>
              <a:rPr lang="en-GB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@CCCMCluster</a:t>
            </a:r>
            <a:endParaRPr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" name="Google Shape;69;p44"/>
          <p:cNvSpPr txBox="1"/>
          <p:nvPr/>
        </p:nvSpPr>
        <p:spPr>
          <a:xfrm>
            <a:off x="8649379" y="5967975"/>
            <a:ext cx="198207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r>
              <a:rPr lang="en-GB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GlobalCCCM</a:t>
            </a:r>
            <a:endParaRPr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0" name="Google Shape;70;p44" descr="Image result for unhcr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0273" y="6665415"/>
            <a:ext cx="628223" cy="62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4" descr="Image result for iom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4378" y="6664066"/>
            <a:ext cx="589459" cy="6358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44"/>
          <p:cNvGrpSpPr/>
          <p:nvPr/>
        </p:nvGrpSpPr>
        <p:grpSpPr>
          <a:xfrm>
            <a:off x="8384341" y="4715941"/>
            <a:ext cx="1958613" cy="1717576"/>
            <a:chOff x="8384341" y="4715941"/>
            <a:chExt cx="1608808" cy="1717576"/>
          </a:xfrm>
        </p:grpSpPr>
        <p:cxnSp>
          <p:nvCxnSpPr>
            <p:cNvPr id="73" name="Google Shape;73;p44"/>
            <p:cNvCxnSpPr/>
            <p:nvPr/>
          </p:nvCxnSpPr>
          <p:spPr>
            <a:xfrm>
              <a:off x="8384341" y="4715941"/>
              <a:ext cx="1608808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" name="Google Shape;74;p44"/>
            <p:cNvCxnSpPr/>
            <p:nvPr/>
          </p:nvCxnSpPr>
          <p:spPr>
            <a:xfrm>
              <a:off x="8384341" y="6433517"/>
              <a:ext cx="1608808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75" name="Google Shape;75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61403" y="5360826"/>
            <a:ext cx="150517" cy="15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54984" y="5032197"/>
            <a:ext cx="163355" cy="16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4"/>
          <p:cNvPicPr preferRelativeResize="0"/>
          <p:nvPr/>
        </p:nvPicPr>
        <p:blipFill rotWithShape="1">
          <a:blip r:embed="rId7">
            <a:alphaModFix/>
          </a:blip>
          <a:srcRect l="8087" t="6184" r="10945" b="17614"/>
          <a:stretch/>
        </p:blipFill>
        <p:spPr>
          <a:xfrm>
            <a:off x="8464654" y="5675954"/>
            <a:ext cx="144015" cy="13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4" descr="https://cdn3.iconfinder.com/data/icons/picons-social/57/40-google-plus-128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34816" y="5990953"/>
            <a:ext cx="203691" cy="20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54015" y="427557"/>
            <a:ext cx="1788939" cy="1608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CCM - SubTitle - Report">
  <p:cSld name="CCCM - SubTitle - Repor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/>
          <p:nvPr/>
        </p:nvSpPr>
        <p:spPr>
          <a:xfrm>
            <a:off x="1" y="1"/>
            <a:ext cx="6498033" cy="7565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53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Google Shape;82;p45"/>
          <p:cNvSpPr txBox="1">
            <a:spLocks noGrp="1"/>
          </p:cNvSpPr>
          <p:nvPr>
            <p:ph type="ctrTitle"/>
          </p:nvPr>
        </p:nvSpPr>
        <p:spPr>
          <a:xfrm>
            <a:off x="496738" y="2891937"/>
            <a:ext cx="5785272" cy="65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ubTitle" idx="1"/>
          </p:nvPr>
        </p:nvSpPr>
        <p:spPr>
          <a:xfrm>
            <a:off x="496738" y="3707829"/>
            <a:ext cx="5785272" cy="71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rgbClr val="A5CFEC"/>
              </a:buClr>
              <a:buSzPts val="2000"/>
              <a:buNone/>
              <a:defRPr sz="2000">
                <a:solidFill>
                  <a:srgbClr val="A5CFEC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84" name="Google Shape;84;p45"/>
          <p:cNvCxnSpPr/>
          <p:nvPr/>
        </p:nvCxnSpPr>
        <p:spPr>
          <a:xfrm>
            <a:off x="593378" y="2843733"/>
            <a:ext cx="160880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45"/>
          <p:cNvSpPr txBox="1"/>
          <p:nvPr/>
        </p:nvSpPr>
        <p:spPr>
          <a:xfrm>
            <a:off x="496738" y="323453"/>
            <a:ext cx="215600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WWW.GLOBALCCCMCLUSTER.ORG</a:t>
            </a:r>
            <a:endParaRPr/>
          </a:p>
        </p:txBody>
      </p:sp>
      <p:sp>
        <p:nvSpPr>
          <p:cNvPr id="86" name="Google Shape;86;p45"/>
          <p:cNvSpPr txBox="1">
            <a:spLocks noGrp="1"/>
          </p:cNvSpPr>
          <p:nvPr>
            <p:ph type="body" idx="2"/>
          </p:nvPr>
        </p:nvSpPr>
        <p:spPr>
          <a:xfrm>
            <a:off x="496888" y="6759860"/>
            <a:ext cx="2155825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95275" algn="just"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>
                <a:solidFill>
                  <a:schemeClr val="lt1"/>
                </a:solidFill>
              </a:defRPr>
            </a:lvl2pPr>
            <a:lvl3pPr marL="1371600" lvl="2" indent="-292100" algn="just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>
                <a:solidFill>
                  <a:schemeClr val="lt1"/>
                </a:solidFill>
              </a:defRPr>
            </a:lvl3pPr>
            <a:lvl4pPr marL="1828800" lvl="3" indent="-285750" algn="just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Char char="–"/>
              <a:defRPr sz="900">
                <a:solidFill>
                  <a:schemeClr val="lt1"/>
                </a:solidFill>
              </a:defRPr>
            </a:lvl4pPr>
            <a:lvl5pPr marL="2286000" lvl="4" indent="-285750" algn="just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Char char="»"/>
              <a:defRPr sz="9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5"/>
          <p:cNvSpPr txBox="1">
            <a:spLocks noGrp="1"/>
          </p:cNvSpPr>
          <p:nvPr>
            <p:ph type="body" idx="3"/>
          </p:nvPr>
        </p:nvSpPr>
        <p:spPr>
          <a:xfrm>
            <a:off x="6778899" y="6219489"/>
            <a:ext cx="3480866" cy="108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spcBef>
                <a:spcPts val="192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 b="0">
                <a:solidFill>
                  <a:schemeClr val="accent1"/>
                </a:solidFill>
              </a:defRPr>
            </a:lvl1pPr>
            <a:lvl2pPr marL="914400" lvl="1" indent="-228600" algn="just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just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just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just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8" name="Google Shape;88;p45" descr="Displaying CCCM letterhead A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4058" y="2411685"/>
            <a:ext cx="3545707" cy="66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CCM- Subtitle - Presentation - Light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6"/>
          <p:cNvSpPr txBox="1">
            <a:spLocks noGrp="1"/>
          </p:cNvSpPr>
          <p:nvPr>
            <p:ph type="title"/>
          </p:nvPr>
        </p:nvSpPr>
        <p:spPr>
          <a:xfrm>
            <a:off x="844580" y="4006562"/>
            <a:ext cx="9847233" cy="12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36000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  <a:defRPr sz="4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46"/>
          <p:cNvSpPr txBox="1">
            <a:spLocks noGrp="1"/>
          </p:cNvSpPr>
          <p:nvPr>
            <p:ph type="body" idx="1"/>
          </p:nvPr>
        </p:nvSpPr>
        <p:spPr>
          <a:xfrm>
            <a:off x="844580" y="2339677"/>
            <a:ext cx="9847233" cy="165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360000" bIns="45700" anchor="b" anchorCtr="0">
            <a:normAutofit/>
          </a:bodyPr>
          <a:lstStyle>
            <a:lvl1pPr marL="457200" lvl="0" indent="-228600" algn="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>
                <a:solidFill>
                  <a:srgbClr val="7F7F7F"/>
                </a:solidFill>
              </a:defRPr>
            </a:lvl1pPr>
            <a:lvl2pPr marL="914400" lvl="1" indent="-228600" algn="just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just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just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just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46"/>
          <p:cNvSpPr/>
          <p:nvPr/>
        </p:nvSpPr>
        <p:spPr>
          <a:xfrm>
            <a:off x="233338" y="64364"/>
            <a:ext cx="10458476" cy="7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53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Google Shape;93;p46"/>
          <p:cNvSpPr/>
          <p:nvPr/>
        </p:nvSpPr>
        <p:spPr>
          <a:xfrm>
            <a:off x="2" y="64364"/>
            <a:ext cx="145700" cy="7128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53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4" name="Google Shape;94;p46" descr="Displaying CCCM letterhead A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0759" y="6993513"/>
            <a:ext cx="3473699" cy="37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6" descr="Displaying CCCM letterhead A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4457" y="6993513"/>
            <a:ext cx="404681" cy="37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6" descr="Displaying CCCM letterhead A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6993513"/>
            <a:ext cx="6840758" cy="37398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6"/>
          <p:cNvSpPr/>
          <p:nvPr/>
        </p:nvSpPr>
        <p:spPr>
          <a:xfrm>
            <a:off x="377354" y="7092205"/>
            <a:ext cx="288032" cy="28803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0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tunno@unhcr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epurl.com/hWCo_9" TargetMode="External"/><Relationship Id="rId4" Type="http://schemas.openxmlformats.org/officeDocument/2006/relationships/hyperlink" Target="mailto:ananbeh@unhcr.or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ccmcluster.org/documents/cccm-cluster-ukraine-strategic-framewor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otunno@unhcr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nanbeh@unhcr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e211c4ab3_1_17"/>
          <p:cNvSpPr txBox="1">
            <a:spLocks noGrp="1"/>
          </p:cNvSpPr>
          <p:nvPr>
            <p:ph type="subTitle" idx="4294967295"/>
          </p:nvPr>
        </p:nvSpPr>
        <p:spPr>
          <a:xfrm>
            <a:off x="520688" y="6446868"/>
            <a:ext cx="62172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A5CFEC"/>
              </a:buClr>
              <a:buSzPts val="2400"/>
              <a:buNone/>
            </a:pP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CCCM Cluster Ukraine - 18 March 2022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4" name="Google Shape;104;g11e211c4ab3_1_17"/>
          <p:cNvSpPr txBox="1"/>
          <p:nvPr/>
        </p:nvSpPr>
        <p:spPr>
          <a:xfrm>
            <a:off x="446788" y="4153662"/>
            <a:ext cx="72975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 to Camp Coordination and Camp Management (CCCM)</a:t>
            </a:r>
            <a:endParaRPr sz="3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5" name="Google Shape;105;g11e211c4ab3_1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4311" y="149875"/>
            <a:ext cx="2910090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346601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520699" y="1900990"/>
            <a:ext cx="9650413" cy="4547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 b="1">
                <a:latin typeface="Calibri"/>
                <a:ea typeface="Calibri"/>
                <a:cs typeface="Calibri"/>
                <a:sym typeface="Calibri"/>
              </a:rPr>
              <a:t>Camp Coordination and Camp Management (CCCM) 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strives to: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800" b="1">
                <a:latin typeface="Calibri"/>
                <a:ea typeface="Calibri"/>
                <a:cs typeface="Calibri"/>
                <a:sym typeface="Calibri"/>
              </a:rPr>
              <a:t>mprove the living conditions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 during displacement, </a:t>
            </a:r>
            <a:endParaRPr/>
          </a:p>
          <a:p>
            <a:pPr marL="342900" lvl="0" indent="-1651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b="1">
                <a:latin typeface="Calibri"/>
                <a:ea typeface="Calibri"/>
                <a:cs typeface="Calibri"/>
                <a:sym typeface="Calibri"/>
              </a:rPr>
              <a:t>Ensure assistance and protection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 of IDPs in displacement sites,</a:t>
            </a:r>
            <a:endParaRPr/>
          </a:p>
          <a:p>
            <a:pPr marL="342900" lvl="0" indent="-1651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Seek </a:t>
            </a:r>
            <a:r>
              <a:rPr lang="en-GB" sz="2800" b="1">
                <a:latin typeface="Calibri"/>
                <a:ea typeface="Calibri"/>
                <a:cs typeface="Calibri"/>
                <a:sym typeface="Calibri"/>
              </a:rPr>
              <a:t>transitional and durable solutions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 to end temporary displacement, with an organized closure and phase out, of displacement sites.</a:t>
            </a:r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0" y="446067"/>
            <a:ext cx="7505700" cy="7937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2A87C8"/>
              </a:buClr>
              <a:buSzPts val="4000"/>
              <a:buFont typeface="Calibri"/>
              <a:buNone/>
            </a:pPr>
            <a:r>
              <a:rPr lang="en-GB" b="1">
                <a:solidFill>
                  <a:srgbClr val="2A87C8"/>
                </a:solidFill>
                <a:latin typeface="Calibri"/>
                <a:ea typeface="Calibri"/>
                <a:cs typeface="Calibri"/>
                <a:sym typeface="Calibri"/>
              </a:rPr>
              <a:t>    Key message                     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/>
          <p:nvPr/>
        </p:nvSpPr>
        <p:spPr>
          <a:xfrm>
            <a:off x="1817513" y="2730424"/>
            <a:ext cx="7128793" cy="79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The CCCM Framework </a:t>
            </a:r>
            <a:endParaRPr/>
          </a:p>
        </p:txBody>
      </p:sp>
      <p:grpSp>
        <p:nvGrpSpPr>
          <p:cNvPr id="185" name="Google Shape;185;p11"/>
          <p:cNvGrpSpPr/>
          <p:nvPr/>
        </p:nvGrpSpPr>
        <p:grpSpPr>
          <a:xfrm>
            <a:off x="2753618" y="3649147"/>
            <a:ext cx="5184576" cy="220079"/>
            <a:chOff x="2753618" y="3895361"/>
            <a:chExt cx="5184576" cy="220079"/>
          </a:xfrm>
        </p:grpSpPr>
        <p:pic>
          <p:nvPicPr>
            <p:cNvPr id="186" name="Google Shape;186;p11" descr="Displaying CCCM letterhead A4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59835" y="3895361"/>
              <a:ext cx="423749" cy="220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1" descr="Displaying CCCM letterhead A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5583584" y="3895361"/>
              <a:ext cx="2354610" cy="220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1" descr="Displaying CCCM letterhead A4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753618" y="3895361"/>
              <a:ext cx="2415366" cy="2200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e0a64585f_1_27"/>
          <p:cNvSpPr txBox="1">
            <a:spLocks noGrp="1"/>
          </p:cNvSpPr>
          <p:nvPr>
            <p:ph type="title"/>
          </p:nvPr>
        </p:nvSpPr>
        <p:spPr>
          <a:xfrm>
            <a:off x="438111" y="446068"/>
            <a:ext cx="100923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GB" b="1"/>
              <a:t>Camp Administration, Camp Coordination and Camp Management   </a:t>
            </a:r>
            <a:endParaRPr/>
          </a:p>
        </p:txBody>
      </p:sp>
      <p:sp>
        <p:nvSpPr>
          <p:cNvPr id="195" name="Google Shape;195;g11e0a64585f_1_27"/>
          <p:cNvSpPr txBox="1">
            <a:spLocks noGrp="1"/>
          </p:cNvSpPr>
          <p:nvPr>
            <p:ph type="body" idx="1"/>
          </p:nvPr>
        </p:nvSpPr>
        <p:spPr>
          <a:xfrm>
            <a:off x="520700" y="1759546"/>
            <a:ext cx="9433800" cy="52887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3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11e0a64585f_1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545" y="1759553"/>
            <a:ext cx="6255733" cy="55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1e0a64585f_1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3850" y="2807838"/>
            <a:ext cx="348615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e0a64585f_1_56"/>
          <p:cNvSpPr txBox="1">
            <a:spLocks noGrp="1"/>
          </p:cNvSpPr>
          <p:nvPr>
            <p:ph type="title"/>
          </p:nvPr>
        </p:nvSpPr>
        <p:spPr>
          <a:xfrm>
            <a:off x="438111" y="446068"/>
            <a:ext cx="100923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GB" b="1"/>
              <a:t>General Responsibilities </a:t>
            </a:r>
            <a:endParaRPr/>
          </a:p>
        </p:txBody>
      </p:sp>
      <p:sp>
        <p:nvSpPr>
          <p:cNvPr id="204" name="Google Shape;204;g11e0a64585f_1_56"/>
          <p:cNvSpPr txBox="1"/>
          <p:nvPr/>
        </p:nvSpPr>
        <p:spPr>
          <a:xfrm>
            <a:off x="834500" y="1482225"/>
            <a:ext cx="8508600" cy="5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Camp Administration (CA)</a:t>
            </a: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functions are carried out by the </a:t>
            </a:r>
            <a:r>
              <a:rPr lang="en-GB" sz="28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government/national authorities</a:t>
            </a: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to relate to the overseeing of activities in sites. 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Camp Coordination (CC)</a:t>
            </a: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functions are carried out by the </a:t>
            </a:r>
            <a:r>
              <a:rPr lang="en-GB" sz="28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CCCM cluster</a:t>
            </a: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in an IDP Response. It entails the coordination of roles and responsibilities in the overall humanitarian camp response.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Camp Management (CM)</a:t>
            </a: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functions are usually carried out by a </a:t>
            </a:r>
            <a:r>
              <a:rPr lang="en-GB" sz="28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UN Agency or a NGO</a:t>
            </a: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who support the local authorities. It is the coordination of services and the maintenance of infrastructure in a single site.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be2d9667afca91d_3"/>
          <p:cNvSpPr txBox="1">
            <a:spLocks noGrp="1"/>
          </p:cNvSpPr>
          <p:nvPr>
            <p:ph type="title"/>
          </p:nvPr>
        </p:nvSpPr>
        <p:spPr>
          <a:xfrm>
            <a:off x="438111" y="446068"/>
            <a:ext cx="100923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GB" b="1"/>
              <a:t>Camp Administration  </a:t>
            </a:r>
            <a:endParaRPr/>
          </a:p>
        </p:txBody>
      </p:sp>
      <p:sp>
        <p:nvSpPr>
          <p:cNvPr id="211" name="Google Shape;211;g7be2d9667afca91d_3"/>
          <p:cNvSpPr txBox="1">
            <a:spLocks noGrp="1"/>
          </p:cNvSpPr>
          <p:nvPr>
            <p:ph type="body" idx="1"/>
          </p:nvPr>
        </p:nvSpPr>
        <p:spPr>
          <a:xfrm>
            <a:off x="520700" y="1392196"/>
            <a:ext cx="9433800" cy="5288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Provide oversight and the supervision of the activities in sites. This includes: 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7273"/>
              </a:lnSpc>
              <a:spcBef>
                <a:spcPts val="500"/>
              </a:spcBef>
              <a:spcAft>
                <a:spcPts val="0"/>
              </a:spcAft>
              <a:buClr>
                <a:srgbClr val="545456"/>
              </a:buClr>
              <a:buSzPts val="2800"/>
              <a:buFont typeface="Calibri"/>
              <a:buChar char="●"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Identify site, open and close a site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7273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800"/>
              <a:buFont typeface="Calibri"/>
              <a:buChar char="●"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Secure occupancy rights and resolve disputes arising from appropriation of land or buildings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7273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800"/>
              <a:buFont typeface="Calibri"/>
              <a:buChar char="●"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Provide security, maintain law and order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7273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800"/>
              <a:buFont typeface="Calibri"/>
              <a:buChar char="●"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Maintain and facilitate access to sites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7273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800"/>
              <a:buFont typeface="Calibri"/>
              <a:buChar char="●"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Issue legal documentation, permits and licenses (e.g. birth and death certificates, ID cards, travel permits) to site residents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800"/>
              <a:buFont typeface="Calibri"/>
              <a:buChar char="●"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Organize a registration system 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e0a64585f_1_71"/>
          <p:cNvSpPr txBox="1">
            <a:spLocks noGrp="1"/>
          </p:cNvSpPr>
          <p:nvPr>
            <p:ph type="title"/>
          </p:nvPr>
        </p:nvSpPr>
        <p:spPr>
          <a:xfrm>
            <a:off x="438111" y="446068"/>
            <a:ext cx="100923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GB" b="1"/>
              <a:t>Camp Coordination    </a:t>
            </a:r>
            <a:endParaRPr/>
          </a:p>
        </p:txBody>
      </p:sp>
      <p:sp>
        <p:nvSpPr>
          <p:cNvPr id="218" name="Google Shape;218;g11e0a64585f_1_71"/>
          <p:cNvSpPr txBox="1">
            <a:spLocks noGrp="1"/>
          </p:cNvSpPr>
          <p:nvPr>
            <p:ph type="body" idx="1"/>
          </p:nvPr>
        </p:nvSpPr>
        <p:spPr>
          <a:xfrm>
            <a:off x="520700" y="1269846"/>
            <a:ext cx="9433800" cy="5288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Support and Coordinate the Camp Response by providing a platform that ensures that delivery is driven by strategic priorities and avoiding duplication of service delivery. It entails: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●"/>
            </a:pPr>
            <a:r>
              <a:rPr lang="en-GB" sz="2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Enhance technical CCCM capacity of local actors and stakeholders to implement CCCM activities, including area-based approaches</a:t>
            </a:r>
            <a:endParaRPr sz="2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●"/>
            </a:pPr>
            <a:r>
              <a:rPr lang="en-GB" sz="2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Develop IM tools and a joint information management system to facilitate partners’ reporting and coordination with partners, clusters, and other stakeholders for an informed decision-making</a:t>
            </a:r>
            <a:endParaRPr sz="2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●"/>
            </a:pPr>
            <a:r>
              <a:rPr lang="en-GB" sz="2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Produce and update advocacy messages </a:t>
            </a:r>
            <a:endParaRPr sz="2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●"/>
            </a:pPr>
            <a:r>
              <a:rPr lang="en-GB" sz="2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Strengthen operational CCCM coordination at national, regional and local levels, including area- based approaches</a:t>
            </a:r>
            <a:endParaRPr sz="2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●"/>
            </a:pPr>
            <a:r>
              <a:rPr lang="en-GB" sz="2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Participate in Inter-Cluster coordination mechanisms; </a:t>
            </a:r>
            <a:endParaRPr sz="2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●"/>
            </a:pPr>
            <a:r>
              <a:rPr lang="en-GB" sz="2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Form technical working groups and ad hoc thematic task forces as needed</a:t>
            </a:r>
            <a:endParaRPr sz="2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2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2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e0a64585f_1_64"/>
          <p:cNvSpPr txBox="1">
            <a:spLocks noGrp="1"/>
          </p:cNvSpPr>
          <p:nvPr>
            <p:ph type="title"/>
          </p:nvPr>
        </p:nvSpPr>
        <p:spPr>
          <a:xfrm>
            <a:off x="438111" y="347893"/>
            <a:ext cx="100923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GB" b="1"/>
              <a:t>Camp Management   </a:t>
            </a:r>
            <a:endParaRPr/>
          </a:p>
        </p:txBody>
      </p:sp>
      <p:sp>
        <p:nvSpPr>
          <p:cNvPr id="225" name="Google Shape;225;g11e0a64585f_1_64"/>
          <p:cNvSpPr txBox="1">
            <a:spLocks noGrp="1"/>
          </p:cNvSpPr>
          <p:nvPr>
            <p:ph type="body" idx="1"/>
          </p:nvPr>
        </p:nvSpPr>
        <p:spPr>
          <a:xfrm>
            <a:off x="520700" y="1187671"/>
            <a:ext cx="9433800" cy="5288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Ensure the provision of assistance and protection for the displaced in one single site. It entails: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Set up coordination system and fora at the site level, monitor the assistance and protection and bring gaps to the attention of responsible agencies </a:t>
            </a:r>
            <a:endParaRPr sz="23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Set up, coordinate and maintain communication with communities channels, including disseminating information and providing multisector feedback mechanisms</a:t>
            </a:r>
            <a:endParaRPr sz="23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Collect information on the needs of the population and monitor whether all site inhabitants have safe and non-discriminatory access to available facilities and services</a:t>
            </a:r>
            <a:endParaRPr sz="23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7273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Set up site governance and community participation mechanisms</a:t>
            </a:r>
            <a:endParaRPr sz="23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7273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Monitor and maintain site infrastructure</a:t>
            </a:r>
            <a:endParaRPr sz="23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7273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Strategically plan activities to integrate a protection perspective into all programs and activities in the site</a:t>
            </a:r>
            <a:endParaRPr sz="23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be2d9667afca91d_23"/>
          <p:cNvSpPr txBox="1">
            <a:spLocks noGrp="1"/>
          </p:cNvSpPr>
          <p:nvPr>
            <p:ph type="title"/>
          </p:nvPr>
        </p:nvSpPr>
        <p:spPr>
          <a:xfrm>
            <a:off x="212725" y="446075"/>
            <a:ext cx="103176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GB" b="1"/>
              <a:t>Coordination within the CCCM Framework</a:t>
            </a:r>
            <a:endParaRPr/>
          </a:p>
        </p:txBody>
      </p:sp>
      <p:pic>
        <p:nvPicPr>
          <p:cNvPr id="232" name="Google Shape;232;g7be2d9667afca91d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525" y="1450988"/>
            <a:ext cx="7829550" cy="46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7be2d9667afca91d_23"/>
          <p:cNvSpPr txBox="1"/>
          <p:nvPr/>
        </p:nvSpPr>
        <p:spPr>
          <a:xfrm>
            <a:off x="7276625" y="1584325"/>
            <a:ext cx="2680800" cy="471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be2d9667afca91d_31"/>
          <p:cNvSpPr txBox="1">
            <a:spLocks noGrp="1"/>
          </p:cNvSpPr>
          <p:nvPr>
            <p:ph type="title"/>
          </p:nvPr>
        </p:nvSpPr>
        <p:spPr>
          <a:xfrm>
            <a:off x="438111" y="446067"/>
            <a:ext cx="9876300" cy="79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7be2d9667afca91d_31"/>
          <p:cNvSpPr txBox="1">
            <a:spLocks noGrp="1"/>
          </p:cNvSpPr>
          <p:nvPr>
            <p:ph type="body" idx="1"/>
          </p:nvPr>
        </p:nvSpPr>
        <p:spPr>
          <a:xfrm>
            <a:off x="438111" y="1319198"/>
            <a:ext cx="9876300" cy="547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g7be2d9667afca91d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37" y="11"/>
            <a:ext cx="10697877" cy="755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7be2d9667afca91d_31"/>
          <p:cNvSpPr txBox="1"/>
          <p:nvPr/>
        </p:nvSpPr>
        <p:spPr>
          <a:xfrm>
            <a:off x="367750" y="1584325"/>
            <a:ext cx="100170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Clearly defined roles and responsibilities</a:t>
            </a: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of CA, CC, CM are </a:t>
            </a:r>
            <a:r>
              <a:rPr lang="en-GB" sz="28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crucial </a:t>
            </a: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to the quality of life, the degree of dignity, and future sustainable solutions for the displaced population. 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A camp management agency's role is </a:t>
            </a:r>
            <a:r>
              <a:rPr lang="en-GB" sz="28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to support national authorities</a:t>
            </a: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(as they are responsible for protecting the rights of the internally displaced persons (IDPs) on their territory) </a:t>
            </a:r>
            <a:r>
              <a:rPr lang="en-GB" sz="28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and work with the Cluster and designated protection agencies</a:t>
            </a: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in site.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7be2d9667afca91d_31"/>
          <p:cNvSpPr txBox="1">
            <a:spLocks noGrp="1"/>
          </p:cNvSpPr>
          <p:nvPr>
            <p:ph type="title"/>
          </p:nvPr>
        </p:nvSpPr>
        <p:spPr>
          <a:xfrm>
            <a:off x="196350" y="446067"/>
            <a:ext cx="7505700" cy="79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2A87C8"/>
              </a:buClr>
              <a:buSzPts val="4000"/>
              <a:buFont typeface="Calibri"/>
              <a:buNone/>
            </a:pPr>
            <a:r>
              <a:rPr lang="en-GB" b="1">
                <a:solidFill>
                  <a:srgbClr val="2A87C8"/>
                </a:solidFill>
                <a:latin typeface="Calibri"/>
                <a:ea typeface="Calibri"/>
                <a:cs typeface="Calibri"/>
                <a:sym typeface="Calibri"/>
              </a:rPr>
              <a:t>    Key message                     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e0a64585f_1_77"/>
          <p:cNvSpPr txBox="1"/>
          <p:nvPr/>
        </p:nvSpPr>
        <p:spPr>
          <a:xfrm>
            <a:off x="1844092" y="2023258"/>
            <a:ext cx="71289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Camp Management Approaches  </a:t>
            </a:r>
            <a:endParaRPr/>
          </a:p>
        </p:txBody>
      </p:sp>
      <p:grpSp>
        <p:nvGrpSpPr>
          <p:cNvPr id="250" name="Google Shape;250;g11e0a64585f_1_77"/>
          <p:cNvGrpSpPr/>
          <p:nvPr/>
        </p:nvGrpSpPr>
        <p:grpSpPr>
          <a:xfrm>
            <a:off x="2753618" y="3649147"/>
            <a:ext cx="5184576" cy="220079"/>
            <a:chOff x="2753618" y="3895361"/>
            <a:chExt cx="5184576" cy="220079"/>
          </a:xfrm>
        </p:grpSpPr>
        <p:pic>
          <p:nvPicPr>
            <p:cNvPr id="251" name="Google Shape;251;g11e0a64585f_1_77" descr="Displaying CCCM letterhead A4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59835" y="3895361"/>
              <a:ext cx="423749" cy="220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g11e0a64585f_1_77" descr="Displaying CCCM letterhead A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5583584" y="3895361"/>
              <a:ext cx="2354610" cy="220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g11e0a64585f_1_77" descr="Displaying CCCM letterhead A4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753618" y="3895361"/>
              <a:ext cx="2415366" cy="2200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520700" y="1308550"/>
            <a:ext cx="9433800" cy="58515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solidFill>
                  <a:srgbClr val="54545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Objectives: </a:t>
            </a:r>
            <a:endParaRPr sz="2800" i="1">
              <a:solidFill>
                <a:srgbClr val="545456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i="1">
              <a:solidFill>
                <a:srgbClr val="545456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800"/>
              <a:buFont typeface="Calibri"/>
              <a:buChar char="●"/>
            </a:pPr>
            <a:r>
              <a:rPr lang="en-GB" sz="2800" i="1">
                <a:solidFill>
                  <a:srgbClr val="54545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Intro on temporary solutions to displacement</a:t>
            </a:r>
            <a:endParaRPr sz="2800" i="1">
              <a:solidFill>
                <a:srgbClr val="545456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800"/>
              <a:buFont typeface="Calibri"/>
              <a:buChar char="●"/>
            </a:pPr>
            <a:r>
              <a:rPr lang="en-GB" sz="2800" i="1">
                <a:solidFill>
                  <a:srgbClr val="54545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Define what is Camp Management</a:t>
            </a:r>
            <a:endParaRPr sz="2800" i="1">
              <a:solidFill>
                <a:srgbClr val="545456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800"/>
              <a:buFont typeface="Calibri"/>
              <a:buChar char="●"/>
            </a:pPr>
            <a:r>
              <a:rPr lang="en-GB" sz="2800" i="1">
                <a:solidFill>
                  <a:srgbClr val="54545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Explain the roles and responsibilities of camp administration (CA), camp coordination (CC) and camp management (CM)</a:t>
            </a:r>
            <a:endParaRPr sz="2800" i="1">
              <a:solidFill>
                <a:srgbClr val="545456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800"/>
              <a:buFont typeface="Calibri"/>
              <a:buChar char="●"/>
            </a:pPr>
            <a:r>
              <a:rPr lang="en-GB" sz="2800" i="1">
                <a:solidFill>
                  <a:srgbClr val="54545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Illustrate camp management approaches</a:t>
            </a:r>
            <a:endParaRPr sz="2800" i="1">
              <a:solidFill>
                <a:srgbClr val="545456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800"/>
              <a:buFont typeface="Calibri"/>
              <a:buChar char="●"/>
            </a:pPr>
            <a:r>
              <a:rPr lang="en-GB" sz="2800" i="1">
                <a:solidFill>
                  <a:srgbClr val="54545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Introduce the CCCM Cluster in Ukraine</a:t>
            </a:r>
            <a:endParaRPr sz="2800" i="1">
              <a:solidFill>
                <a:srgbClr val="545456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Cluster Contacts:</a:t>
            </a:r>
            <a:endParaRPr sz="2000" i="1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Marco Rotunno, interim Cluster Coordinator </a:t>
            </a:r>
            <a:r>
              <a:rPr lang="en-GB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rotunno@unhcr.org</a:t>
            </a:r>
            <a:endParaRPr sz="2000" u="sng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Alisa Ananbeh, Information Management Officer </a:t>
            </a:r>
            <a:r>
              <a:rPr lang="en-GB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ananbeh@unhcr.org</a:t>
            </a:r>
            <a:r>
              <a:rPr lang="en-GB" sz="2000" u="sng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u="sng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">
                <a:latin typeface="Arial"/>
                <a:ea typeface="Arial"/>
                <a:cs typeface="Arial"/>
                <a:sym typeface="Arial"/>
              </a:rPr>
              <a:t>	 	 	 		</a:t>
            </a:r>
            <a:endParaRPr sz="20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Organizations interested to be CCCM Cluster members can subscribe to its mailing list:	</a:t>
            </a:r>
            <a:r>
              <a:rPr lang="en-GB" sz="1500"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GB" sz="18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http://eepurl.com/hWCo_9</a:t>
            </a:r>
            <a:r>
              <a:rPr lang="en-GB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3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408536" y="298792"/>
            <a:ext cx="98763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2A87C8"/>
              </a:buClr>
              <a:buSzPts val="4000"/>
              <a:buFont typeface="Calibri"/>
              <a:buNone/>
            </a:pPr>
            <a:r>
              <a:rPr lang="en-GB" b="1">
                <a:solidFill>
                  <a:srgbClr val="2A87C8"/>
                </a:solidFill>
                <a:latin typeface="Calibri"/>
                <a:ea typeface="Calibri"/>
                <a:cs typeface="Calibri"/>
                <a:sym typeface="Calibri"/>
              </a:rPr>
              <a:t>Introduction to CCCM - 18 March 2022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e0a64585f_1_147"/>
          <p:cNvSpPr txBox="1">
            <a:spLocks noGrp="1"/>
          </p:cNvSpPr>
          <p:nvPr>
            <p:ph type="title"/>
          </p:nvPr>
        </p:nvSpPr>
        <p:spPr>
          <a:xfrm>
            <a:off x="438111" y="446068"/>
            <a:ext cx="100923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GB" b="1"/>
              <a:t>Camp Management Approaches  </a:t>
            </a:r>
            <a:endParaRPr/>
          </a:p>
        </p:txBody>
      </p:sp>
      <p:sp>
        <p:nvSpPr>
          <p:cNvPr id="260" name="Google Shape;260;g11e0a64585f_1_147"/>
          <p:cNvSpPr txBox="1">
            <a:spLocks noGrp="1"/>
          </p:cNvSpPr>
          <p:nvPr>
            <p:ph type="body" idx="1"/>
          </p:nvPr>
        </p:nvSpPr>
        <p:spPr>
          <a:xfrm>
            <a:off x="520700" y="1365296"/>
            <a:ext cx="9433800" cy="52887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Different organisational approaches to site management are needed to tailor the response to the displacement and operational context. 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We use the generic term 'camp management agency' to refer to the range of different site team structures such as: 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800"/>
              <a:buFont typeface="Calibri"/>
              <a:buChar char="●"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Classic or static Camp Management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800"/>
              <a:buFont typeface="Calibri"/>
              <a:buChar char="●"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Site Management Support 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800"/>
              <a:buFont typeface="Calibri"/>
              <a:buChar char="●"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Mobile Site Management 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be2d9667afca91d_69"/>
          <p:cNvSpPr txBox="1">
            <a:spLocks noGrp="1"/>
          </p:cNvSpPr>
          <p:nvPr>
            <p:ph type="title"/>
          </p:nvPr>
        </p:nvSpPr>
        <p:spPr>
          <a:xfrm>
            <a:off x="438111" y="446068"/>
            <a:ext cx="100923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GB" b="1"/>
              <a:t>Area Based and Out of Camps </a:t>
            </a:r>
            <a:endParaRPr/>
          </a:p>
        </p:txBody>
      </p:sp>
      <p:sp>
        <p:nvSpPr>
          <p:cNvPr id="267" name="Google Shape;267;g7be2d9667afca91d_69"/>
          <p:cNvSpPr txBox="1">
            <a:spLocks noGrp="1"/>
          </p:cNvSpPr>
          <p:nvPr>
            <p:ph type="body" idx="1"/>
          </p:nvPr>
        </p:nvSpPr>
        <p:spPr>
          <a:xfrm>
            <a:off x="520700" y="1365300"/>
            <a:ext cx="9685500" cy="52887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Outside camp or area based approaches apply to designated geographical areas and can take place in urban, peri-urban or rural settings.</a:t>
            </a:r>
            <a:endParaRPr sz="25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Activities are delivered by a mobile team with adaptable skills and profiles.</a:t>
            </a:r>
            <a:endParaRPr sz="25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The implementation focuses on setting up a centre to deliver site management services to people living in the entire community, both host and displaced. </a:t>
            </a:r>
            <a:endParaRPr sz="25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They are most frequently used in </a:t>
            </a:r>
            <a:r>
              <a:rPr lang="en-GB" sz="25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dispersed displacement setting</a:t>
            </a:r>
            <a:r>
              <a:rPr lang="en-GB" sz="25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s, where a</a:t>
            </a:r>
            <a:r>
              <a:rPr lang="en-GB" sz="25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ccommodation can include rented premises and </a:t>
            </a:r>
            <a:r>
              <a:rPr lang="en-GB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communal settlements in urban contexts</a:t>
            </a:r>
            <a:r>
              <a:rPr lang="en-GB" sz="25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5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e0a64585f_1_42"/>
          <p:cNvSpPr txBox="1">
            <a:spLocks noGrp="1"/>
          </p:cNvSpPr>
          <p:nvPr>
            <p:ph type="title"/>
          </p:nvPr>
        </p:nvSpPr>
        <p:spPr>
          <a:xfrm>
            <a:off x="438111" y="446068"/>
            <a:ext cx="100923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GB" b="1"/>
              <a:t>Prioritized Site </a:t>
            </a:r>
            <a:r>
              <a:rPr lang="en-GB" b="1" dirty="0"/>
              <a:t>Management  Activities in Ukraine   </a:t>
            </a:r>
            <a:endParaRPr dirty="0"/>
          </a:p>
        </p:txBody>
      </p:sp>
      <p:sp>
        <p:nvSpPr>
          <p:cNvPr id="274" name="Google Shape;274;g11e0a64585f_1_42"/>
          <p:cNvSpPr txBox="1">
            <a:spLocks noGrp="1"/>
          </p:cNvSpPr>
          <p:nvPr>
            <p:ph type="body" idx="1"/>
          </p:nvPr>
        </p:nvSpPr>
        <p:spPr>
          <a:xfrm>
            <a:off x="520700" y="1708921"/>
            <a:ext cx="9433800" cy="52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200"/>
              <a:buFont typeface="Calibri"/>
              <a:buChar char="●"/>
            </a:pPr>
            <a:r>
              <a:rPr lang="en-GB" sz="2200" b="1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Support the authorities in the coordination of services</a:t>
            </a:r>
            <a:r>
              <a:rPr lang="en-GB" sz="22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at site / area level</a:t>
            </a:r>
            <a:endParaRPr sz="2200" dirty="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200"/>
              <a:buFont typeface="Calibri"/>
              <a:buChar char="●"/>
            </a:pPr>
            <a:r>
              <a:rPr lang="en-GB" sz="22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Set up </a:t>
            </a:r>
            <a:r>
              <a:rPr lang="en-GB" sz="2200" b="1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CCCM systems</a:t>
            </a:r>
            <a:r>
              <a:rPr lang="en-GB" sz="22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in sites (SOPs, coordination mechanisms, roles and responsibilities of service providers etc.) and at area level if needed for operational / coordination purposes</a:t>
            </a:r>
            <a:endParaRPr sz="2200" dirty="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200"/>
              <a:buFont typeface="Calibri"/>
              <a:buChar char="●"/>
            </a:pPr>
            <a:r>
              <a:rPr lang="en-GB" sz="22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Establish </a:t>
            </a:r>
            <a:r>
              <a:rPr lang="en-GB" sz="2200" b="1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referral mechanisms</a:t>
            </a:r>
            <a:r>
              <a:rPr lang="en-GB" sz="22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for sites</a:t>
            </a:r>
            <a:endParaRPr sz="2200" dirty="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200"/>
              <a:buFont typeface="Calibri"/>
              <a:buChar char="●"/>
            </a:pPr>
            <a:r>
              <a:rPr lang="en-GB" sz="2200" b="1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Monitor site population and services </a:t>
            </a:r>
            <a:r>
              <a:rPr lang="en-GB" sz="22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through site monitoring tools</a:t>
            </a:r>
            <a:endParaRPr sz="2200" dirty="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200"/>
              <a:buFont typeface="Calibri"/>
              <a:buChar char="●"/>
            </a:pPr>
            <a:r>
              <a:rPr lang="en-GB" sz="2200" b="1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Two-way communication</a:t>
            </a:r>
            <a:r>
              <a:rPr lang="en-GB" sz="22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with people living in sites: establish access to information for displaced populations and feedback &amp; complaint systems</a:t>
            </a:r>
            <a:endParaRPr sz="2200" dirty="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200"/>
              <a:buFont typeface="Calibri"/>
              <a:buChar char="●"/>
            </a:pPr>
            <a:r>
              <a:rPr lang="en-GB" sz="22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Improve living conditions of displaced people through</a:t>
            </a:r>
            <a:r>
              <a:rPr lang="en-GB" sz="2200" b="1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care and maintenance</a:t>
            </a:r>
            <a:r>
              <a:rPr lang="en-GB" sz="22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, including cash for work and community projects</a:t>
            </a:r>
            <a:endParaRPr sz="2200" dirty="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200"/>
              <a:buFont typeface="Calibri"/>
              <a:buChar char="●"/>
            </a:pPr>
            <a:r>
              <a:rPr lang="en-GB" sz="2200" b="1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Capacity building on CM</a:t>
            </a:r>
            <a:r>
              <a:rPr lang="en-GB" sz="22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,  humanitarian standards for authorities and relevant stakeholders</a:t>
            </a:r>
            <a:endParaRPr sz="2200" dirty="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dirty="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dirty="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300" dirty="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1e211c4ab3_1_43"/>
          <p:cNvSpPr txBox="1">
            <a:spLocks noGrp="1"/>
          </p:cNvSpPr>
          <p:nvPr>
            <p:ph type="title"/>
          </p:nvPr>
        </p:nvSpPr>
        <p:spPr>
          <a:xfrm>
            <a:off x="438111" y="446067"/>
            <a:ext cx="9876300" cy="79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11e211c4ab3_1_43"/>
          <p:cNvSpPr txBox="1">
            <a:spLocks noGrp="1"/>
          </p:cNvSpPr>
          <p:nvPr>
            <p:ph type="body" idx="1"/>
          </p:nvPr>
        </p:nvSpPr>
        <p:spPr>
          <a:xfrm>
            <a:off x="438111" y="1319198"/>
            <a:ext cx="9876300" cy="547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g11e211c4ab3_1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97175" y="-133200"/>
            <a:ext cx="13676226" cy="769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e211c4ab3_1_49"/>
          <p:cNvSpPr txBox="1">
            <a:spLocks noGrp="1"/>
          </p:cNvSpPr>
          <p:nvPr>
            <p:ph type="body" idx="1"/>
          </p:nvPr>
        </p:nvSpPr>
        <p:spPr>
          <a:xfrm>
            <a:off x="438111" y="1319198"/>
            <a:ext cx="9876300" cy="547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9" name="Google Shape;289;g11e211c4ab3_1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0" y="800266"/>
            <a:ext cx="10691800" cy="601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e0a64585f_1_126"/>
          <p:cNvSpPr txBox="1">
            <a:spLocks noGrp="1"/>
          </p:cNvSpPr>
          <p:nvPr>
            <p:ph type="title"/>
          </p:nvPr>
        </p:nvSpPr>
        <p:spPr>
          <a:xfrm>
            <a:off x="438111" y="446068"/>
            <a:ext cx="100923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GB" b="1">
                <a:highlight>
                  <a:schemeClr val="lt1"/>
                </a:highlight>
              </a:rPr>
              <a:t>The CCCM Cluster in Ukraine   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96" name="Google Shape;296;g11e0a64585f_1_126"/>
          <p:cNvSpPr txBox="1">
            <a:spLocks noGrp="1"/>
          </p:cNvSpPr>
          <p:nvPr>
            <p:ph type="body" idx="1"/>
          </p:nvPr>
        </p:nvSpPr>
        <p:spPr>
          <a:xfrm>
            <a:off x="629000" y="1584325"/>
            <a:ext cx="9433800" cy="56922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400"/>
              <a:buFont typeface="Calibri"/>
              <a:buChar char="●"/>
            </a:pPr>
            <a:r>
              <a:rPr lang="en-GB" sz="2400" b="1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Recently activated</a:t>
            </a:r>
            <a:r>
              <a:rPr lang="en-GB" sz="24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(March 04) and lead by UNHCR </a:t>
            </a:r>
            <a:endParaRPr sz="2400" dirty="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400"/>
              <a:buFont typeface="Calibri"/>
              <a:buChar char="●"/>
            </a:pPr>
            <a:r>
              <a:rPr lang="en-GB" sz="24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Structured with a </a:t>
            </a:r>
            <a:r>
              <a:rPr lang="en-GB" sz="2400" b="1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national coordination</a:t>
            </a:r>
            <a:r>
              <a:rPr lang="en-GB" sz="24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team and </a:t>
            </a:r>
            <a:r>
              <a:rPr lang="en-GB" sz="2400" b="1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subnational </a:t>
            </a:r>
            <a:r>
              <a:rPr lang="en-GB" sz="24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platforms and possibly </a:t>
            </a:r>
            <a:r>
              <a:rPr lang="en-GB" sz="2400" b="1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area-based coordination</a:t>
            </a:r>
            <a:r>
              <a:rPr lang="en-GB" sz="24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in locations with high concentration of communal settings hosting IDPs</a:t>
            </a:r>
            <a:endParaRPr sz="2400" dirty="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400"/>
              <a:buFont typeface="Calibri"/>
              <a:buChar char="●"/>
            </a:pPr>
            <a:r>
              <a:rPr lang="en-GB" sz="24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400" b="1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Strategic Advisory Group (SAG)</a:t>
            </a:r>
            <a:r>
              <a:rPr lang="en-GB" sz="24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will be formed at national level to provide strategic guidance, recommendations and take key strategic decision making</a:t>
            </a:r>
            <a:endParaRPr sz="2400" dirty="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400"/>
              <a:buFont typeface="Calibri"/>
              <a:buChar char="●"/>
            </a:pPr>
            <a:r>
              <a:rPr lang="en-GB" sz="24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Cluster members may decide on the need to establish </a:t>
            </a:r>
            <a:r>
              <a:rPr lang="en-GB" sz="2400" b="1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task forces and working groups </a:t>
            </a:r>
            <a:r>
              <a:rPr lang="en-GB" sz="24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to address certain issues (contingency planning, strategy elaboration, adapting of guidance to the national context, ...)</a:t>
            </a:r>
            <a:endParaRPr sz="2400" dirty="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400"/>
              <a:buFont typeface="Calibri"/>
              <a:buChar char="●"/>
            </a:pPr>
            <a:r>
              <a:rPr lang="en-GB" sz="24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Cluster </a:t>
            </a:r>
            <a:r>
              <a:rPr lang="en-GB" sz="2400" b="1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strategic framework</a:t>
            </a:r>
            <a:r>
              <a:rPr lang="en-GB" sz="24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just issued: </a:t>
            </a:r>
            <a:r>
              <a:rPr lang="en-GB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https://cccmcluster.org/documents/cccm-cluster-ukraine-strategic-framework</a:t>
            </a:r>
            <a:r>
              <a:rPr lang="en-GB" sz="2400" dirty="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 txBox="1">
            <a:spLocks noGrp="1"/>
          </p:cNvSpPr>
          <p:nvPr>
            <p:ph type="ctrTitle"/>
          </p:nvPr>
        </p:nvSpPr>
        <p:spPr>
          <a:xfrm>
            <a:off x="788" y="2024726"/>
            <a:ext cx="10691700" cy="119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36000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6"/>
          <p:cNvSpPr txBox="1">
            <a:spLocks noGrp="1"/>
          </p:cNvSpPr>
          <p:nvPr>
            <p:ph type="body" idx="4294967295"/>
          </p:nvPr>
        </p:nvSpPr>
        <p:spPr>
          <a:xfrm>
            <a:off x="412525" y="3428125"/>
            <a:ext cx="9433800" cy="30327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After this session…</a:t>
            </a: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 sz="28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…Please </a:t>
            </a:r>
            <a:r>
              <a:rPr lang="en-GB" sz="30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submit your questions</a:t>
            </a:r>
            <a:r>
              <a:rPr lang="en-GB" sz="3000">
                <a:solidFill>
                  <a:srgbClr val="54545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the Cluster will answer in writing through a </a:t>
            </a:r>
            <a:r>
              <a:rPr lang="en-GB" sz="3000" b="1">
                <a:solidFill>
                  <a:srgbClr val="54545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Q&amp;A document</a:t>
            </a:r>
            <a:r>
              <a:rPr lang="en-GB" sz="3000">
                <a:solidFill>
                  <a:srgbClr val="54545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(with useful links) that will be shared with the whole Cluster Contact List and further </a:t>
            </a:r>
            <a:r>
              <a:rPr lang="en-GB" sz="3000" b="1">
                <a:solidFill>
                  <a:srgbClr val="54545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sessions on specific topics</a:t>
            </a:r>
            <a:r>
              <a:rPr lang="en-GB" sz="3000">
                <a:solidFill>
                  <a:srgbClr val="54545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will be carried out.</a:t>
            </a:r>
            <a:r>
              <a:rPr lang="en-GB" sz="23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3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		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6"/>
          <p:cNvSpPr txBox="1"/>
          <p:nvPr/>
        </p:nvSpPr>
        <p:spPr>
          <a:xfrm>
            <a:off x="5566825" y="6890000"/>
            <a:ext cx="427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rotunno@unhcr.org</a:t>
            </a:r>
            <a:r>
              <a:rPr lang="en-GB" sz="1800">
                <a:latin typeface="Trebuchet MS"/>
                <a:ea typeface="Trebuchet MS"/>
                <a:cs typeface="Trebuchet MS"/>
                <a:sym typeface="Trebuchet MS"/>
              </a:rPr>
              <a:t>; </a:t>
            </a:r>
            <a:r>
              <a:rPr lang="en-GB" sz="1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ananbeh@unhcr.org</a:t>
            </a:r>
            <a:r>
              <a:rPr lang="en-GB" sz="18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/>
        </p:nvSpPr>
        <p:spPr>
          <a:xfrm>
            <a:off x="1844092" y="2023258"/>
            <a:ext cx="7128793" cy="151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Temporary solutions to displacement</a:t>
            </a:r>
            <a:endParaRPr/>
          </a:p>
        </p:txBody>
      </p:sp>
      <p:grpSp>
        <p:nvGrpSpPr>
          <p:cNvPr id="119" name="Google Shape;119;p20"/>
          <p:cNvGrpSpPr/>
          <p:nvPr/>
        </p:nvGrpSpPr>
        <p:grpSpPr>
          <a:xfrm>
            <a:off x="2753618" y="3649147"/>
            <a:ext cx="5184576" cy="220079"/>
            <a:chOff x="2753618" y="3895361"/>
            <a:chExt cx="5184576" cy="220079"/>
          </a:xfrm>
        </p:grpSpPr>
        <p:pic>
          <p:nvPicPr>
            <p:cNvPr id="120" name="Google Shape;120;p20" descr="Displaying CCCM letterhead A4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59835" y="3895361"/>
              <a:ext cx="423749" cy="220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0" descr="Displaying CCCM letterhead A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5583584" y="3895361"/>
              <a:ext cx="2354610" cy="220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0" descr="Displaying CCCM letterhead A4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753618" y="3895361"/>
              <a:ext cx="2415366" cy="2200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88" y="816809"/>
            <a:ext cx="10530481" cy="664112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438111" y="446068"/>
            <a:ext cx="10092371" cy="74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GB" b="1"/>
              <a:t>Temporary settlement options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e211c4ab3_1_30"/>
          <p:cNvSpPr txBox="1">
            <a:spLocks noGrp="1"/>
          </p:cNvSpPr>
          <p:nvPr>
            <p:ph type="title"/>
          </p:nvPr>
        </p:nvSpPr>
        <p:spPr>
          <a:xfrm>
            <a:off x="438111" y="446067"/>
            <a:ext cx="98763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2A87C8"/>
              </a:buClr>
              <a:buSzPts val="4000"/>
              <a:buFont typeface="Calibri"/>
              <a:buNone/>
            </a:pPr>
            <a:r>
              <a:rPr lang="en-GB" b="1">
                <a:solidFill>
                  <a:srgbClr val="2A87C8"/>
                </a:solidFill>
                <a:latin typeface="Calibri"/>
                <a:ea typeface="Calibri"/>
                <a:cs typeface="Calibri"/>
                <a:sym typeface="Calibri"/>
              </a:rPr>
              <a:t>“Site” definition (CM minimum standards)</a:t>
            </a:r>
            <a:endParaRPr/>
          </a:p>
        </p:txBody>
      </p:sp>
      <p:sp>
        <p:nvSpPr>
          <p:cNvPr id="136" name="Google Shape;136;g11e211c4ab3_1_30"/>
          <p:cNvSpPr txBox="1">
            <a:spLocks noGrp="1"/>
          </p:cNvSpPr>
          <p:nvPr>
            <p:ph type="body" idx="1"/>
          </p:nvPr>
        </p:nvSpPr>
        <p:spPr>
          <a:xfrm>
            <a:off x="437575" y="1498175"/>
            <a:ext cx="9249300" cy="56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72BC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GB" sz="330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The term “</a:t>
            </a:r>
            <a:r>
              <a:rPr lang="en-GB" sz="3300" b="1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site</a:t>
            </a:r>
            <a:r>
              <a:rPr lang="en-GB" sz="330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” applies to a variety of camps and </a:t>
            </a:r>
            <a:r>
              <a:rPr lang="en-GB" sz="3300" b="1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camp-like settings</a:t>
            </a:r>
            <a:r>
              <a:rPr lang="en-GB" sz="330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 including planned camps, self-settled camps, </a:t>
            </a:r>
            <a:r>
              <a:rPr lang="en-GB" sz="3300" b="1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collective centres</a:t>
            </a:r>
            <a:r>
              <a:rPr lang="en-GB" sz="330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, reception and transit centres, and evacuation centres. (...)</a:t>
            </a:r>
            <a:endParaRPr sz="3300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>
                <a:solidFill>
                  <a:srgbClr val="0072BC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GB" sz="330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Sites are locations where </a:t>
            </a:r>
            <a:r>
              <a:rPr lang="en-GB" sz="3300" b="1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services, infrastructures and resources</a:t>
            </a:r>
            <a:r>
              <a:rPr lang="en-GB" sz="330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 are shared and managed </a:t>
            </a:r>
            <a:r>
              <a:rPr lang="en-GB" sz="3300" b="1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collectively</a:t>
            </a:r>
            <a:r>
              <a:rPr lang="en-GB" sz="330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. To achieve this, effective site-level coordination between all stakeholders is a central task of every CCCM actor.</a:t>
            </a:r>
            <a:endParaRPr sz="3300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300">
              <a:solidFill>
                <a:srgbClr val="5454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4853" y="0"/>
            <a:ext cx="12095484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520700" y="2012650"/>
            <a:ext cx="10262400" cy="4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		 	 	 		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			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				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The types of settlements where IDPs and refugees can temporarily seek assistance and protection take</a:t>
            </a:r>
            <a:r>
              <a:rPr lang="en-GB" sz="2800" b="1" dirty="0">
                <a:latin typeface="Calibri"/>
                <a:ea typeface="Calibri"/>
                <a:cs typeface="Calibri"/>
                <a:sym typeface="Calibri"/>
              </a:rPr>
              <a:t> a variety of forms.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en-GB" sz="2800" b="1" dirty="0">
                <a:latin typeface="Calibri"/>
                <a:ea typeface="Calibri"/>
                <a:cs typeface="Calibri"/>
                <a:sym typeface="Calibri"/>
              </a:rPr>
              <a:t> 		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 b="1" dirty="0">
                <a:latin typeface="Calibri"/>
                <a:ea typeface="Calibri"/>
                <a:cs typeface="Calibri"/>
                <a:sym typeface="Calibri"/>
              </a:rPr>
              <a:t>Camps are a last resort 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and should only be established when other solutions are 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not feasible.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They </a:t>
            </a:r>
            <a:r>
              <a:rPr lang="en-GB" sz="2800" b="1" dirty="0">
                <a:latin typeface="Calibri"/>
                <a:ea typeface="Calibri"/>
                <a:cs typeface="Calibri"/>
                <a:sym typeface="Calibri"/>
              </a:rPr>
              <a:t>do not provide a permanent sustainable solution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, but offer temporary solutions for the provision of protection and assistance, in order to meet the basic human rights of displaced populations.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 sz="2800" b="1" dirty="0">
                <a:latin typeface="Calibri"/>
                <a:ea typeface="Calibri"/>
                <a:cs typeface="Calibri"/>
                <a:sym typeface="Calibri"/>
              </a:rPr>
              <a:t>way a displacement site is set up and managed</a:t>
            </a: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 affects the capacity of the residents to recover from disaster.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0" y="446067"/>
            <a:ext cx="7505700" cy="7937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2A87C8"/>
              </a:buClr>
              <a:buSzPts val="4000"/>
              <a:buFont typeface="Calibri"/>
              <a:buNone/>
            </a:pPr>
            <a:r>
              <a:rPr lang="en-GB" b="1">
                <a:solidFill>
                  <a:srgbClr val="2A87C8"/>
                </a:solidFill>
                <a:latin typeface="Calibri"/>
                <a:ea typeface="Calibri"/>
                <a:cs typeface="Calibri"/>
                <a:sym typeface="Calibri"/>
              </a:rPr>
              <a:t>    Key message                     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/>
        </p:nvSpPr>
        <p:spPr>
          <a:xfrm>
            <a:off x="1781452" y="2676008"/>
            <a:ext cx="71289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What is Camp Management?</a:t>
            </a:r>
            <a:endParaRPr/>
          </a:p>
        </p:txBody>
      </p:sp>
      <p:grpSp>
        <p:nvGrpSpPr>
          <p:cNvPr id="151" name="Google Shape;151;p6"/>
          <p:cNvGrpSpPr/>
          <p:nvPr/>
        </p:nvGrpSpPr>
        <p:grpSpPr>
          <a:xfrm>
            <a:off x="2753618" y="3649147"/>
            <a:ext cx="5184576" cy="220079"/>
            <a:chOff x="2753618" y="3895361"/>
            <a:chExt cx="5184576" cy="220079"/>
          </a:xfrm>
        </p:grpSpPr>
        <p:pic>
          <p:nvPicPr>
            <p:cNvPr id="152" name="Google Shape;152;p6" descr="Displaying CCCM letterhead A4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59835" y="3895361"/>
              <a:ext cx="423749" cy="220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6" descr="Displaying CCCM letterhead A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5583584" y="3895361"/>
              <a:ext cx="2354610" cy="220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6" descr="Displaying CCCM letterhead A4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753618" y="3895361"/>
              <a:ext cx="2415366" cy="2200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438111" y="446067"/>
            <a:ext cx="9876347" cy="79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2A87C8"/>
              </a:buClr>
              <a:buSzPts val="4000"/>
              <a:buFont typeface="Calibri"/>
              <a:buNone/>
            </a:pPr>
            <a:r>
              <a:rPr lang="en-GB" b="1">
                <a:solidFill>
                  <a:srgbClr val="2A87C8"/>
                </a:solidFill>
                <a:latin typeface="Calibri"/>
                <a:ea typeface="Calibri"/>
                <a:cs typeface="Calibri"/>
                <a:sym typeface="Calibri"/>
              </a:rPr>
              <a:t>Camp Management is…</a:t>
            </a:r>
            <a:endParaRPr/>
          </a:p>
        </p:txBody>
      </p:sp>
      <p:sp>
        <p:nvSpPr>
          <p:cNvPr id="161" name="Google Shape;161;p3"/>
          <p:cNvSpPr txBox="1">
            <a:spLocks noGrp="1"/>
          </p:cNvSpPr>
          <p:nvPr>
            <p:ph type="body" idx="1"/>
          </p:nvPr>
        </p:nvSpPr>
        <p:spPr>
          <a:xfrm>
            <a:off x="437578" y="1498175"/>
            <a:ext cx="9249300" cy="51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…the </a:t>
            </a:r>
            <a:r>
              <a:rPr lang="en-GB" sz="33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coordination</a:t>
            </a:r>
            <a:r>
              <a:rPr lang="en-GB" sz="33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33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monitoring </a:t>
            </a:r>
            <a:r>
              <a:rPr lang="en-GB" sz="33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GB" sz="33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service provision</a:t>
            </a:r>
            <a:r>
              <a:rPr lang="en-GB" sz="33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33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protection </a:t>
            </a:r>
            <a:r>
              <a:rPr lang="en-GB" sz="33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33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assistance </a:t>
            </a:r>
            <a:r>
              <a:rPr lang="en-GB" sz="33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in temporary settlements in accordance with the legal protection framework and minimum humanitarian standards through community governance and participatory mechanisms.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be2d9667afca91d_14"/>
          <p:cNvSpPr txBox="1">
            <a:spLocks noGrp="1"/>
          </p:cNvSpPr>
          <p:nvPr>
            <p:ph type="body" idx="1"/>
          </p:nvPr>
        </p:nvSpPr>
        <p:spPr>
          <a:xfrm>
            <a:off x="437575" y="1498176"/>
            <a:ext cx="4825200" cy="56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2800"/>
              <a:buChar char="•"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Provide </a:t>
            </a:r>
            <a:r>
              <a:rPr lang="en-GB" sz="28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assistance and protection</a:t>
            </a: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to displaced populations living in sites.</a:t>
            </a:r>
            <a:endParaRPr/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rgbClr val="545456"/>
              </a:buClr>
              <a:buSzPts val="2800"/>
              <a:buChar char="•"/>
            </a:pPr>
            <a:r>
              <a:rPr lang="en-GB" sz="28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Communicate and coordinate</a:t>
            </a: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with range of actors.</a:t>
            </a:r>
            <a:endParaRPr/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rgbClr val="545456"/>
              </a:buClr>
              <a:buSzPts val="2800"/>
              <a:buChar char="•"/>
            </a:pPr>
            <a:r>
              <a:rPr lang="en-GB" sz="28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Ensure the rights</a:t>
            </a: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 of the site population.</a:t>
            </a:r>
            <a:endParaRPr/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rgbClr val="545456"/>
              </a:buClr>
              <a:buSzPts val="2800"/>
              <a:buChar char="•"/>
            </a:pP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Provide a holistic approach and a </a:t>
            </a:r>
            <a:r>
              <a:rPr lang="en-GB" sz="2800" b="1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cross-cutting sector response</a:t>
            </a:r>
            <a:r>
              <a:rPr lang="en-GB" sz="2800">
                <a:solidFill>
                  <a:srgbClr val="54545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68" name="Google Shape;168;g7be2d9667afca91d_14"/>
          <p:cNvSpPr txBox="1">
            <a:spLocks noGrp="1"/>
          </p:cNvSpPr>
          <p:nvPr>
            <p:ph type="title"/>
          </p:nvPr>
        </p:nvSpPr>
        <p:spPr>
          <a:xfrm>
            <a:off x="438111" y="446067"/>
            <a:ext cx="98763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2A87C8"/>
              </a:buClr>
              <a:buSzPts val="4000"/>
              <a:buFont typeface="Calibri"/>
              <a:buNone/>
            </a:pPr>
            <a:r>
              <a:rPr lang="en-GB" b="1">
                <a:solidFill>
                  <a:srgbClr val="2A87C8"/>
                </a:solidFill>
                <a:latin typeface="Calibri"/>
                <a:ea typeface="Calibri"/>
                <a:cs typeface="Calibri"/>
                <a:sym typeface="Calibri"/>
              </a:rPr>
              <a:t>Camp Management aims to…</a:t>
            </a:r>
            <a:endParaRPr/>
          </a:p>
        </p:txBody>
      </p:sp>
      <p:pic>
        <p:nvPicPr>
          <p:cNvPr id="169" name="Google Shape;169;g7be2d9667afca91d_14" descr="Screen Shot 2017-04-03 at 20.40.3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3672" y="1425173"/>
            <a:ext cx="5147581" cy="512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7be2d9667afca91d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7258" y="1566355"/>
            <a:ext cx="5143500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CCM - Titles">
  <a:themeElements>
    <a:clrScheme name="CCCM Cluster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A87C8"/>
      </a:accent1>
      <a:accent2>
        <a:srgbClr val="545456"/>
      </a:accent2>
      <a:accent3>
        <a:srgbClr val="9D4838"/>
      </a:accent3>
      <a:accent4>
        <a:srgbClr val="D48C74"/>
      </a:accent4>
      <a:accent5>
        <a:srgbClr val="F0B89E"/>
      </a:accent5>
      <a:accent6>
        <a:srgbClr val="F8E4D2"/>
      </a:accent6>
      <a:hlink>
        <a:srgbClr val="938953"/>
      </a:hlink>
      <a:folHlink>
        <a:srgbClr val="C050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1485</Words>
  <Application>Microsoft Office PowerPoint</Application>
  <PresentationFormat>Custom</PresentationFormat>
  <Paragraphs>192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Trebuchet MS</vt:lpstr>
      <vt:lpstr>1_CCCM - Titles</vt:lpstr>
      <vt:lpstr>PowerPoint Presentation</vt:lpstr>
      <vt:lpstr>Introduction to CCCM - 18 March 2022 </vt:lpstr>
      <vt:lpstr>PowerPoint Presentation</vt:lpstr>
      <vt:lpstr>Temporary settlement options  </vt:lpstr>
      <vt:lpstr>“Site” definition (CM minimum standards)</vt:lpstr>
      <vt:lpstr>    Key message                      </vt:lpstr>
      <vt:lpstr>PowerPoint Presentation</vt:lpstr>
      <vt:lpstr>Camp Management is…</vt:lpstr>
      <vt:lpstr>Camp Management aims to…</vt:lpstr>
      <vt:lpstr>    Key message                      </vt:lpstr>
      <vt:lpstr>PowerPoint Presentation</vt:lpstr>
      <vt:lpstr>Camp Administration, Camp Coordination and Camp Management   </vt:lpstr>
      <vt:lpstr>General Responsibilities </vt:lpstr>
      <vt:lpstr>Camp Administration  </vt:lpstr>
      <vt:lpstr>Camp Coordination    </vt:lpstr>
      <vt:lpstr>Camp Management   </vt:lpstr>
      <vt:lpstr>Coordination within the CCCM Framework</vt:lpstr>
      <vt:lpstr>PowerPoint Presentation</vt:lpstr>
      <vt:lpstr>PowerPoint Presentation</vt:lpstr>
      <vt:lpstr>Camp Management Approaches  </vt:lpstr>
      <vt:lpstr>Area Based and Out of Camps </vt:lpstr>
      <vt:lpstr>Prioritized Site Management  Activities in Ukraine   </vt:lpstr>
      <vt:lpstr>PowerPoint Presentation</vt:lpstr>
      <vt:lpstr>PowerPoint Presentation</vt:lpstr>
      <vt:lpstr>The CCCM Cluster in Ukraine  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PASCUAL</dc:creator>
  <cp:lastModifiedBy>Marco Rotunno</cp:lastModifiedBy>
  <cp:revision>1</cp:revision>
  <dcterms:created xsi:type="dcterms:W3CDTF">1601-01-01T00:00:00Z</dcterms:created>
  <dcterms:modified xsi:type="dcterms:W3CDTF">2022-03-22T10:09:51Z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0x0101005EFA3BE2ADE5C443A2D47DD571080A2E</vt:lpwstr>
  </property>
  <property fmtid="{D5CDD505-2E9C-101B-9397-08002B2CF9AE}" pid="3" name="AuthorIds_UIVersion_512">
    <vt:lpwstr>12</vt:lpwstr>
  </property>
</Properties>
</file>